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72" r:id="rId2"/>
    <p:sldId id="275" r:id="rId3"/>
    <p:sldId id="274" r:id="rId4"/>
    <p:sldId id="283" r:id="rId5"/>
    <p:sldId id="284" r:id="rId6"/>
    <p:sldId id="288" r:id="rId7"/>
    <p:sldId id="287" r:id="rId8"/>
    <p:sldId id="281" r:id="rId9"/>
    <p:sldId id="285" r:id="rId10"/>
    <p:sldId id="282" r:id="rId11"/>
  </p:sldIdLst>
  <p:sldSz cx="12192000" cy="6858000"/>
  <p:notesSz cx="6858000" cy="9144000"/>
  <p:defaultTextStyle>
    <a:defPPr rtl="0"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05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5384B2-BD40-40F3-8533-5FAC47ECD10E}" type="datetime1">
              <a:rPr lang="pt-PT" smtClean="0"/>
              <a:t>23/10/2019</a:t>
            </a:fld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5094B-EE8A-4DB5-9FCA-FC38ED16DC39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3353270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PT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04DEB2F-E09D-4FCC-B2EF-5E4C50D5EDB1}" type="datetime1">
              <a:rPr lang="pt-PT" smtClean="0"/>
              <a:t>23/10/2019</a:t>
            </a:fld>
            <a:endParaRPr lang="pt-PT" dirty="0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PT" dirty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PT" dirty="0" smtClean="0"/>
              <a:t>Clique para editar os Estilos de texto do modelo global</a:t>
            </a:r>
          </a:p>
          <a:p>
            <a:pPr lvl="1" rtl="0"/>
            <a:r>
              <a:rPr lang="pt-PT" dirty="0" smtClean="0"/>
              <a:t>Segundo nível</a:t>
            </a:r>
          </a:p>
          <a:p>
            <a:pPr lvl="2" rtl="0"/>
            <a:r>
              <a:rPr lang="pt-PT" dirty="0" smtClean="0"/>
              <a:t>Terceiro nível</a:t>
            </a:r>
          </a:p>
          <a:p>
            <a:pPr lvl="3" rtl="0"/>
            <a:r>
              <a:rPr lang="pt-PT" dirty="0" smtClean="0"/>
              <a:t>Quarto nível</a:t>
            </a:r>
          </a:p>
          <a:p>
            <a:pPr lvl="4" rtl="0"/>
            <a:r>
              <a:rPr lang="pt-PT" dirty="0" smtClean="0"/>
              <a:t>Quinto nível</a:t>
            </a:r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pt-PT" smtClean="0"/>
              <a:t>1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pt-PT" smtClean="0"/>
              <a:t>2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77541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pt-PT" smtClean="0"/>
              <a:t>3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305774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pt-PT" smtClean="0"/>
              <a:t>4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52783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pt-PT" smtClean="0"/>
              <a:t>5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09040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pt-PT" smtClean="0"/>
              <a:t>6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384868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pt-PT" smtClean="0"/>
              <a:t>7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0263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tângulo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pt-PT" dirty="0"/>
            </a:p>
          </p:txBody>
        </p:sp>
        <p:cxnSp>
          <p:nvCxnSpPr>
            <p:cNvPr id="7" name="Conexão Reta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Conexão Reta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xão Reta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pt-PT" smtClean="0"/>
              <a:t>Clique para editar o estilo</a:t>
            </a:r>
            <a:endParaRPr kumimoji="0" lang="pt-PT" dirty="0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pt-PT" smtClean="0"/>
              <a:t>Faça clique para editar o estilo</a:t>
            </a:r>
            <a:endParaRPr kumimoji="0" lang="pt-PT" dirty="0"/>
          </a:p>
        </p:txBody>
      </p:sp>
      <p:sp>
        <p:nvSpPr>
          <p:cNvPr id="30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B986947-8C2B-4505-82EB-627478AD4F2C}" type="datetime1">
              <a:rPr lang="pt-PT" smtClean="0"/>
              <a:t>23/10/2019</a:t>
            </a:fld>
            <a:endParaRPr lang="pt-PT" dirty="0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PT" dirty="0" smtClean="0"/>
              <a:t>Adicione um rodapé</a:t>
            </a:r>
            <a:endParaRPr lang="pt-PT" dirty="0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PT" smtClean="0"/>
              <a:t>Clique para editar o estilo</a:t>
            </a:r>
            <a:endParaRPr kumimoji="0" lang="pt-PT" dirty="0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pt-PT" smtClean="0"/>
              <a:t>Clique para editar os estilos</a:t>
            </a:r>
          </a:p>
          <a:p>
            <a:pPr lvl="1" rtl="0" eaLnBrk="1" latinLnBrk="0" hangingPunct="1"/>
            <a:r>
              <a:rPr lang="pt-PT" smtClean="0"/>
              <a:t>Segundo nível</a:t>
            </a:r>
          </a:p>
          <a:p>
            <a:pPr lvl="2" rtl="0" eaLnBrk="1" latinLnBrk="0" hangingPunct="1"/>
            <a:r>
              <a:rPr lang="pt-PT" smtClean="0"/>
              <a:t>Terceiro nível</a:t>
            </a:r>
          </a:p>
          <a:p>
            <a:pPr lvl="3" rtl="0" eaLnBrk="1" latinLnBrk="0" hangingPunct="1"/>
            <a:r>
              <a:rPr lang="pt-PT" smtClean="0"/>
              <a:t>Quarto nível</a:t>
            </a:r>
          </a:p>
          <a:p>
            <a:pPr lvl="4" rtl="0" eaLnBrk="1" latinLnBrk="0" hangingPunct="1"/>
            <a:r>
              <a:rPr lang="pt-PT" smtClean="0"/>
              <a:t>Quinto nível</a:t>
            </a:r>
            <a:endParaRPr kumimoji="0"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16E99F-774E-4424-A4A0-36BC59D8DC21}" type="datetime1">
              <a:rPr lang="pt-PT" smtClean="0"/>
              <a:t>23/10/2019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PT" dirty="0" smtClean="0"/>
              <a:t>Adicione um rodapé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pt-PT" smtClean="0"/>
              <a:t>Clique para editar o estilo</a:t>
            </a:r>
            <a:endParaRPr kumimoji="0" lang="pt-PT" dirty="0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pt-PT" smtClean="0"/>
              <a:t>Clique para editar os estilos</a:t>
            </a:r>
          </a:p>
          <a:p>
            <a:pPr lvl="1" rtl="0" eaLnBrk="1" latinLnBrk="0" hangingPunct="1"/>
            <a:r>
              <a:rPr lang="pt-PT" smtClean="0"/>
              <a:t>Segundo nível</a:t>
            </a:r>
          </a:p>
          <a:p>
            <a:pPr lvl="2" rtl="0" eaLnBrk="1" latinLnBrk="0" hangingPunct="1"/>
            <a:r>
              <a:rPr lang="pt-PT" smtClean="0"/>
              <a:t>Terceiro nível</a:t>
            </a:r>
          </a:p>
          <a:p>
            <a:pPr lvl="3" rtl="0" eaLnBrk="1" latinLnBrk="0" hangingPunct="1"/>
            <a:r>
              <a:rPr lang="pt-PT" smtClean="0"/>
              <a:t>Quarto nível</a:t>
            </a:r>
          </a:p>
          <a:p>
            <a:pPr lvl="4" rtl="0" eaLnBrk="1" latinLnBrk="0" hangingPunct="1"/>
            <a:r>
              <a:rPr lang="pt-PT" smtClean="0"/>
              <a:t>Quinto nível</a:t>
            </a:r>
            <a:endParaRPr kumimoji="0"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35B3FC-A932-4922-AE8A-BC1A4BD133B3}" type="datetime1">
              <a:rPr lang="pt-PT" smtClean="0"/>
              <a:t>23/10/2019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PT" dirty="0" smtClean="0"/>
              <a:t>Adicione um rodapé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PT" smtClean="0"/>
              <a:t>Clique para editar o estilo</a:t>
            </a:r>
            <a:endParaRPr kumimoji="0"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pt-PT" smtClean="0"/>
              <a:t>Clique para editar os estilos</a:t>
            </a:r>
          </a:p>
          <a:p>
            <a:pPr lvl="1" rtl="0" eaLnBrk="1" latinLnBrk="0" hangingPunct="1"/>
            <a:r>
              <a:rPr lang="pt-PT" smtClean="0"/>
              <a:t>Segundo nível</a:t>
            </a:r>
          </a:p>
          <a:p>
            <a:pPr lvl="2" rtl="0" eaLnBrk="1" latinLnBrk="0" hangingPunct="1"/>
            <a:r>
              <a:rPr lang="pt-PT" smtClean="0"/>
              <a:t>Terceiro nível</a:t>
            </a:r>
          </a:p>
          <a:p>
            <a:pPr lvl="3" rtl="0" eaLnBrk="1" latinLnBrk="0" hangingPunct="1"/>
            <a:r>
              <a:rPr lang="pt-PT" smtClean="0"/>
              <a:t>Quarto nível</a:t>
            </a:r>
          </a:p>
          <a:p>
            <a:pPr lvl="4" rtl="0" eaLnBrk="1" latinLnBrk="0" hangingPunct="1"/>
            <a:r>
              <a:rPr lang="pt-PT" smtClean="0"/>
              <a:t>Quinto nível</a:t>
            </a:r>
            <a:endParaRPr kumimoji="0" lang="pt-PT" dirty="0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4B7D630-5E3C-415E-987A-7E501F4AACF1}" type="datetime1">
              <a:rPr lang="pt-PT" smtClean="0"/>
              <a:t>23/10/2019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PT" dirty="0" smtClean="0"/>
              <a:t>Adicione um rodapé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pt-PT" smtClean="0"/>
              <a:t>Clique para editar o estilo</a:t>
            </a:r>
            <a:endParaRPr kumimoji="0" lang="pt-PT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99BD3B-6488-466A-A7AC-8A2D7863E871}" type="datetime1">
              <a:rPr lang="pt-PT" smtClean="0"/>
              <a:t>23/10/2019</a:t>
            </a:fld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PT" dirty="0" smtClean="0"/>
              <a:t>Adicione um rodapé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pt-PT" smtClean="0"/>
              <a:t>Clique para editar o estilo</a:t>
            </a:r>
            <a:endParaRPr kumimoji="0"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pt-PT" smtClean="0"/>
              <a:t>Clique para editar os estilos</a:t>
            </a:r>
          </a:p>
          <a:p>
            <a:pPr lvl="1" rtl="0" eaLnBrk="1" latinLnBrk="0" hangingPunct="1"/>
            <a:r>
              <a:rPr lang="pt-PT" smtClean="0"/>
              <a:t>Segundo nível</a:t>
            </a:r>
          </a:p>
          <a:p>
            <a:pPr lvl="2" rtl="0" eaLnBrk="1" latinLnBrk="0" hangingPunct="1"/>
            <a:r>
              <a:rPr lang="pt-PT" smtClean="0"/>
              <a:t>Terceiro nível</a:t>
            </a:r>
          </a:p>
          <a:p>
            <a:pPr lvl="3" rtl="0" eaLnBrk="1" latinLnBrk="0" hangingPunct="1"/>
            <a:r>
              <a:rPr lang="pt-PT" smtClean="0"/>
              <a:t>Quarto nível</a:t>
            </a:r>
          </a:p>
          <a:p>
            <a:pPr lvl="4" rtl="0" eaLnBrk="1" latinLnBrk="0" hangingPunct="1"/>
            <a:r>
              <a:rPr lang="pt-PT" smtClean="0"/>
              <a:t>Quinto nível</a:t>
            </a:r>
            <a:endParaRPr kumimoji="0" lang="pt-PT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pt-PT" smtClean="0"/>
              <a:t>Clique para editar os estilos</a:t>
            </a:r>
          </a:p>
          <a:p>
            <a:pPr lvl="1" rtl="0" eaLnBrk="1" latinLnBrk="0" hangingPunct="1"/>
            <a:r>
              <a:rPr lang="pt-PT" smtClean="0"/>
              <a:t>Segundo nível</a:t>
            </a:r>
          </a:p>
          <a:p>
            <a:pPr lvl="2" rtl="0" eaLnBrk="1" latinLnBrk="0" hangingPunct="1"/>
            <a:r>
              <a:rPr lang="pt-PT" smtClean="0"/>
              <a:t>Terceiro nível</a:t>
            </a:r>
          </a:p>
          <a:p>
            <a:pPr lvl="3" rtl="0" eaLnBrk="1" latinLnBrk="0" hangingPunct="1"/>
            <a:r>
              <a:rPr lang="pt-PT" smtClean="0"/>
              <a:t>Quarto nível</a:t>
            </a:r>
          </a:p>
          <a:p>
            <a:pPr lvl="4" rtl="0" eaLnBrk="1" latinLnBrk="0" hangingPunct="1"/>
            <a:r>
              <a:rPr lang="pt-PT" smtClean="0"/>
              <a:t>Quinto nível</a:t>
            </a:r>
            <a:endParaRPr kumimoji="0" lang="pt-PT" dirty="0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1D4BC9-E436-4D0A-A502-17E455DFC40B}" type="datetime1">
              <a:rPr lang="pt-PT" smtClean="0"/>
              <a:t>23/10/2019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PT" dirty="0" smtClean="0"/>
              <a:t>Adicione um rodapé</a:t>
            </a:r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pt-PT" smtClean="0"/>
              <a:t>Clique para editar o estilo</a:t>
            </a:r>
            <a:endParaRPr kumimoji="0" lang="pt-PT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pt-PT" smtClean="0"/>
              <a:t>Clique para editar os estilos</a:t>
            </a:r>
          </a:p>
          <a:p>
            <a:pPr lvl="1" rtl="0" eaLnBrk="1" latinLnBrk="0" hangingPunct="1"/>
            <a:r>
              <a:rPr lang="pt-PT" smtClean="0"/>
              <a:t>Segundo nível</a:t>
            </a:r>
          </a:p>
          <a:p>
            <a:pPr lvl="2" rtl="0" eaLnBrk="1" latinLnBrk="0" hangingPunct="1"/>
            <a:r>
              <a:rPr lang="pt-PT" smtClean="0"/>
              <a:t>Terceiro nível</a:t>
            </a:r>
          </a:p>
          <a:p>
            <a:pPr lvl="3" rtl="0" eaLnBrk="1" latinLnBrk="0" hangingPunct="1"/>
            <a:r>
              <a:rPr lang="pt-PT" smtClean="0"/>
              <a:t>Quarto nível</a:t>
            </a:r>
          </a:p>
          <a:p>
            <a:pPr lvl="4" rtl="0" eaLnBrk="1" latinLnBrk="0" hangingPunct="1"/>
            <a:r>
              <a:rPr lang="pt-PT" smtClean="0"/>
              <a:t>Quinto nível</a:t>
            </a:r>
            <a:endParaRPr kumimoji="0" lang="pt-PT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pt-PT" smtClean="0"/>
              <a:t>Clique para editar os estilos</a:t>
            </a:r>
          </a:p>
          <a:p>
            <a:pPr lvl="1" rtl="0" eaLnBrk="1" latinLnBrk="0" hangingPunct="1"/>
            <a:r>
              <a:rPr lang="pt-PT" smtClean="0"/>
              <a:t>Segundo nível</a:t>
            </a:r>
          </a:p>
          <a:p>
            <a:pPr lvl="2" rtl="0" eaLnBrk="1" latinLnBrk="0" hangingPunct="1"/>
            <a:r>
              <a:rPr lang="pt-PT" smtClean="0"/>
              <a:t>Terceiro nível</a:t>
            </a:r>
          </a:p>
          <a:p>
            <a:pPr lvl="3" rtl="0" eaLnBrk="1" latinLnBrk="0" hangingPunct="1"/>
            <a:r>
              <a:rPr lang="pt-PT" smtClean="0"/>
              <a:t>Quarto nível</a:t>
            </a:r>
          </a:p>
          <a:p>
            <a:pPr lvl="4" rtl="0" eaLnBrk="1" latinLnBrk="0" hangingPunct="1"/>
            <a:r>
              <a:rPr lang="pt-PT" smtClean="0"/>
              <a:t>Quinto nível</a:t>
            </a:r>
            <a:endParaRPr kumimoji="0" lang="pt-PT" dirty="0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EC61B5-73D5-41E8-BA88-9896E1C95DD6}" type="datetime1">
              <a:rPr lang="pt-PT" smtClean="0"/>
              <a:t>23/10/2019</a:t>
            </a:fld>
            <a:endParaRPr lang="pt-PT" dirty="0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PT" dirty="0" smtClean="0"/>
              <a:t>Adicione um rodapé</a:t>
            </a:r>
            <a:endParaRPr lang="pt-PT" dirty="0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pt-PT" smtClean="0"/>
              <a:t>Clique para editar o estilo</a:t>
            </a:r>
            <a:endParaRPr kumimoji="0" lang="pt-PT" dirty="0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83DD2A9-28BE-484B-97A4-A26AA5F8D486}" type="datetime1">
              <a:rPr lang="pt-PT" smtClean="0"/>
              <a:t>23/10/2019</a:t>
            </a:fld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PT" dirty="0" smtClean="0"/>
              <a:t>Adicione um rodapé</a:t>
            </a:r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B801CBE-2110-4E03-8F65-84A21863E71E}" type="datetime1">
              <a:rPr lang="pt-PT" smtClean="0"/>
              <a:t>23/10/2019</a:t>
            </a:fld>
            <a:endParaRPr lang="pt-PT" dirty="0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PT" dirty="0" smtClean="0"/>
              <a:t>Adicione um rodapé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pt-PT" smtClean="0"/>
              <a:t>Clique para editar o estilo</a:t>
            </a:r>
            <a:endParaRPr kumimoji="0" lang="pt-PT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pt-PT" smtClean="0"/>
              <a:t>Clique para editar os estilos</a:t>
            </a:r>
          </a:p>
          <a:p>
            <a:pPr lvl="1" rtl="0" eaLnBrk="1" latinLnBrk="0" hangingPunct="1"/>
            <a:r>
              <a:rPr lang="pt-PT" smtClean="0"/>
              <a:t>Segundo nível</a:t>
            </a:r>
          </a:p>
          <a:p>
            <a:pPr lvl="2" rtl="0" eaLnBrk="1" latinLnBrk="0" hangingPunct="1"/>
            <a:r>
              <a:rPr lang="pt-PT" smtClean="0"/>
              <a:t>Terceiro nível</a:t>
            </a:r>
          </a:p>
          <a:p>
            <a:pPr lvl="3" rtl="0" eaLnBrk="1" latinLnBrk="0" hangingPunct="1"/>
            <a:r>
              <a:rPr lang="pt-PT" smtClean="0"/>
              <a:t>Quarto nível</a:t>
            </a:r>
          </a:p>
          <a:p>
            <a:pPr lvl="4" rtl="0" eaLnBrk="1" latinLnBrk="0" hangingPunct="1"/>
            <a:r>
              <a:rPr lang="pt-PT" smtClean="0"/>
              <a:t>Quinto nível</a:t>
            </a:r>
            <a:endParaRPr kumimoji="0" lang="pt-PT" dirty="0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8C53E7A-8240-45FA-A3B3-6CA0452C0905}" type="datetime1">
              <a:rPr lang="pt-PT" smtClean="0"/>
              <a:t>23/10/2019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PT" dirty="0" smtClean="0"/>
              <a:t>Adicione um rodapé</a:t>
            </a:r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Um Canto Arredondado e Outro Recortado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pt-PT" sz="1800" dirty="0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pt-PT" sz="18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pt-PT" smtClean="0"/>
              <a:t>Clique para editar o estilo</a:t>
            </a:r>
            <a:endParaRPr kumimoji="0" lang="pt-PT" dirty="0"/>
          </a:p>
        </p:txBody>
      </p:sp>
      <p:sp>
        <p:nvSpPr>
          <p:cNvPr id="3" name="Marcador de Posição da Imagem 2" descr="Um marcador de posição vazio para adicionar uma imagem. Clique no marcador de posição e selecione a imagem que pretende adicionar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pt-PT" smtClean="0"/>
              <a:t>Clique no ícone para adicionar uma imagem</a:t>
            </a:r>
            <a:endParaRPr kumimoji="0" lang="pt-PT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6921715-AEB7-4F70-B300-109695639E78}" type="datetime1">
              <a:rPr lang="pt-PT" smtClean="0"/>
              <a:t>23/10/2019</a:t>
            </a:fld>
            <a:endParaRPr lang="pt-PT" dirty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PT" dirty="0" smtClean="0"/>
              <a:t>Adicione um rodapé</a:t>
            </a:r>
            <a:endParaRPr lang="pt-PT" dirty="0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pt-PT" smtClean="0"/>
              <a:t>‹nº›</a:t>
            </a:fld>
            <a:endParaRPr lang="pt-PT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pt-PT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pt-PT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o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tângulo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pt-PT" dirty="0"/>
            </a:p>
          </p:txBody>
        </p:sp>
        <p:grpSp>
          <p:nvGrpSpPr>
            <p:cNvPr id="27" name="Grupo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orma Livre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pt-PT" sz="18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orma Livre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pt-PT" sz="18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upo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orma Livre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pt-PT" sz="1800" dirty="0"/>
                </a:p>
              </p:txBody>
            </p:sp>
            <p:sp>
              <p:nvSpPr>
                <p:cNvPr id="33" name="Forma Livre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pt-PT" sz="1800" dirty="0"/>
                </a:p>
              </p:txBody>
            </p:sp>
          </p:grpSp>
        </p:grpSp>
      </p:grpSp>
      <p:sp>
        <p:nvSpPr>
          <p:cNvPr id="9" name="Marcador de Posição do Título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pt-PT" dirty="0" smtClean="0"/>
              <a:t>Clique para editar o estilo do título do Modelo Global</a:t>
            </a:r>
            <a:endParaRPr kumimoji="0" lang="pt-PT" dirty="0"/>
          </a:p>
        </p:txBody>
      </p:sp>
      <p:sp>
        <p:nvSpPr>
          <p:cNvPr id="30" name="Marcador de Posição do Texto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pt-PT" dirty="0" smtClean="0"/>
              <a:t>Clique para editar os estilos de texto do Modelo Global</a:t>
            </a:r>
          </a:p>
          <a:p>
            <a:pPr lvl="1" rtl="0" eaLnBrk="1" latinLnBrk="0" hangingPunct="1"/>
            <a:r>
              <a:rPr lang="pt-PT" dirty="0" smtClean="0"/>
              <a:t>Segundo nível</a:t>
            </a:r>
          </a:p>
          <a:p>
            <a:pPr lvl="2" rtl="0" eaLnBrk="1" latinLnBrk="0" hangingPunct="1"/>
            <a:r>
              <a:rPr lang="pt-PT" dirty="0" smtClean="0"/>
              <a:t>Terceiro nível</a:t>
            </a:r>
          </a:p>
          <a:p>
            <a:pPr lvl="3" rtl="0" eaLnBrk="1" latinLnBrk="0" hangingPunct="1"/>
            <a:r>
              <a:rPr lang="pt-PT" dirty="0" smtClean="0"/>
              <a:t>Quarto nível</a:t>
            </a:r>
          </a:p>
          <a:p>
            <a:pPr lvl="4" rtl="0" eaLnBrk="1" latinLnBrk="0" hangingPunct="1"/>
            <a:r>
              <a:rPr lang="pt-PT" dirty="0" smtClean="0"/>
              <a:t>Quinto nível</a:t>
            </a:r>
            <a:endParaRPr lang="pt-PT" dirty="0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CEB74C1E-C3C2-40BA-8A06-B75BB8836AC6}" type="datetime1">
              <a:rPr lang="pt-PT" smtClean="0"/>
              <a:t>23/10/2019</a:t>
            </a:fld>
            <a:endParaRPr lang="pt-PT" dirty="0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pt-PT" dirty="0" smtClean="0"/>
              <a:t>Adicione um rodapé</a:t>
            </a:r>
            <a:endParaRPr lang="pt-PT" dirty="0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pt-PT" smtClean="0"/>
              <a:pPr rtl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priscila@unicamp.br" TargetMode="External"/><Relationship Id="rId2" Type="http://schemas.openxmlformats.org/officeDocument/2006/relationships/hyperlink" Target="mailto:deja@unicamp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Cat&#225;logo%20Proposto%20Gradua&#231;&#227;o.p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11200" y="2255520"/>
            <a:ext cx="10468864" cy="2731008"/>
          </a:xfrm>
        </p:spPr>
        <p:txBody>
          <a:bodyPr rtlCol="0"/>
          <a:lstStyle/>
          <a:p>
            <a:pPr rtl="0"/>
            <a:r>
              <a:rPr lang="pt-PT" dirty="0" smtClean="0"/>
              <a:t>Processo de Catálogo Proposto Digital de</a:t>
            </a:r>
            <a:br>
              <a:rPr lang="pt-PT" dirty="0" smtClean="0"/>
            </a:br>
            <a:r>
              <a:rPr lang="pt-PT" dirty="0" smtClean="0"/>
              <a:t>Graduação</a:t>
            </a:r>
            <a:endParaRPr lang="pt-PT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711200" y="4986528"/>
            <a:ext cx="10472928" cy="804672"/>
          </a:xfrm>
        </p:spPr>
        <p:txBody>
          <a:bodyPr rtlCol="0"/>
          <a:lstStyle/>
          <a:p>
            <a:pPr rtl="0"/>
            <a:r>
              <a:rPr lang="pt-PT" dirty="0" smtClean="0"/>
              <a:t>Divisão de Infraestrutura Acadêmica - DAC</a:t>
            </a:r>
          </a:p>
          <a:p>
            <a:pPr rtl="0"/>
            <a:endParaRPr lang="pt-PT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31" y="1194074"/>
            <a:ext cx="963409" cy="568412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592" y="1017856"/>
            <a:ext cx="920848" cy="920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Contato</a:t>
            </a: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Dejanira </a:t>
            </a:r>
          </a:p>
          <a:p>
            <a:pPr marL="0" indent="0">
              <a:buNone/>
            </a:pPr>
            <a:r>
              <a:rPr lang="pt-BR" dirty="0" smtClean="0"/>
              <a:t>    Ramal: 16677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E-mail: </a:t>
            </a:r>
            <a:r>
              <a:rPr lang="pt-BR" dirty="0" smtClean="0">
                <a:hlinkClick r:id="rId2"/>
              </a:rPr>
              <a:t>deja@unicamp.br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Priscila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Ramal: 16407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E-mail: </a:t>
            </a:r>
            <a:r>
              <a:rPr lang="pt-BR" dirty="0" smtClean="0">
                <a:hlinkClick r:id="rId3"/>
              </a:rPr>
              <a:t>priscila@unicamp.br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8845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pt-PT" dirty="0" smtClean="0"/>
              <a:t>Fluxo de Catálogo</a:t>
            </a:r>
            <a:endParaRPr lang="pt-PT" dirty="0"/>
          </a:p>
        </p:txBody>
      </p:sp>
      <p:pic>
        <p:nvPicPr>
          <p:cNvPr id="4" name="Marcador de Posição de Conteúdo 3">
            <a:hlinkClick r:id="rId3" action="ppaction://hlinkfile"/>
          </p:cNvPr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987" y="1935163"/>
            <a:ext cx="7402026" cy="4389437"/>
          </a:xfrm>
        </p:spPr>
      </p:pic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pt-PT" dirty="0" smtClean="0"/>
              <a:t>Calendário de Graduação</a:t>
            </a:r>
            <a:endParaRPr lang="pt-PT" dirty="0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4770120"/>
          </a:xfrm>
        </p:spPr>
        <p:txBody>
          <a:bodyPr rtlCol="0"/>
          <a:lstStyle/>
          <a:p>
            <a:endParaRPr lang="pt-PT" dirty="0" smtClean="0"/>
          </a:p>
          <a:p>
            <a:endParaRPr lang="pt-PT" dirty="0" smtClean="0"/>
          </a:p>
          <a:p>
            <a:pPr rtl="0"/>
            <a:endParaRPr lang="pt-PT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165989"/>
              </p:ext>
            </p:extLst>
          </p:nvPr>
        </p:nvGraphicFramePr>
        <p:xfrm>
          <a:off x="731520" y="1935160"/>
          <a:ext cx="10850880" cy="4606956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022465">
                  <a:extLst>
                    <a:ext uri="{9D8B030D-6E8A-4147-A177-3AD203B41FA5}">
                      <a16:colId xmlns:a16="http://schemas.microsoft.com/office/drawing/2014/main" val="2329164028"/>
                    </a:ext>
                  </a:extLst>
                </a:gridCol>
                <a:gridCol w="9828415">
                  <a:extLst>
                    <a:ext uri="{9D8B030D-6E8A-4147-A177-3AD203B41FA5}">
                      <a16:colId xmlns:a16="http://schemas.microsoft.com/office/drawing/2014/main" val="809341859"/>
                    </a:ext>
                  </a:extLst>
                </a:gridCol>
              </a:tblGrid>
              <a:tr h="35438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Janeiro de 2020</a:t>
                      </a:r>
                      <a:endParaRPr lang="pt-BR" sz="14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826" marR="28826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739200"/>
                  </a:ext>
                </a:extLst>
              </a:tr>
              <a:tr h="708762">
                <a:tc>
                  <a:txBody>
                    <a:bodyPr/>
                    <a:lstStyle/>
                    <a:p>
                      <a:pPr marL="0" algn="ctr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07 a 28.02</a:t>
                      </a:r>
                    </a:p>
                  </a:txBody>
                  <a:tcPr marL="28826" marR="28826" marT="0" marB="0"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Coordenadorias de Cursos </a:t>
                      </a:r>
                      <a:r>
                        <a:rPr kumimoji="0"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inserem </a:t>
                      </a:r>
                      <a:r>
                        <a:rPr kumimoji="0" lang="pt-B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no </a:t>
                      </a:r>
                      <a:r>
                        <a:rPr kumimoji="0"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Siga </a:t>
                      </a:r>
                      <a:r>
                        <a:rPr kumimoji="0" lang="pt-B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 </a:t>
                      </a:r>
                      <a:r>
                        <a:rPr kumimoji="0"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aprovam </a:t>
                      </a:r>
                      <a:r>
                        <a:rPr kumimoji="0" lang="pt-B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nas </a:t>
                      </a:r>
                      <a:r>
                        <a:rPr kumimoji="0"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Congregações</a:t>
                      </a:r>
                      <a:r>
                        <a:rPr kumimoji="0" lang="pt-B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  propostas de alteração das disciplinas de </a:t>
                      </a:r>
                      <a:r>
                        <a:rPr kumimoji="0"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serviço.</a:t>
                      </a:r>
                      <a:endParaRPr kumimoji="0" lang="pt-BR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8826" marR="28826" marT="0" marB="0"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59627"/>
                  </a:ext>
                </a:extLst>
              </a:tr>
              <a:tr h="708762">
                <a:tc>
                  <a:txBody>
                    <a:bodyPr/>
                    <a:lstStyle/>
                    <a:p>
                      <a:pPr marL="0" algn="ctr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07 a 01.04</a:t>
                      </a:r>
                    </a:p>
                    <a:p>
                      <a:pPr marL="0" algn="ctr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8826" marR="28826" marT="0" marB="0"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Coordenadorias de Cursos de Formação de Professores </a:t>
                      </a:r>
                      <a:r>
                        <a:rPr kumimoji="0"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inserem no Siga </a:t>
                      </a:r>
                      <a:r>
                        <a:rPr kumimoji="0" lang="pt-B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 </a:t>
                      </a:r>
                      <a:r>
                        <a:rPr kumimoji="0"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aprovam </a:t>
                      </a:r>
                      <a:r>
                        <a:rPr kumimoji="0" lang="pt-B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nas </a:t>
                      </a:r>
                      <a:r>
                        <a:rPr kumimoji="0"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Congregações</a:t>
                      </a:r>
                      <a:r>
                        <a:rPr kumimoji="0" lang="pt-B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0"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as      propostas </a:t>
                      </a:r>
                      <a:r>
                        <a:rPr kumimoji="0" lang="pt-B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 alteração  para o </a:t>
                      </a:r>
                      <a:r>
                        <a:rPr kumimoji="0"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catálogo.</a:t>
                      </a:r>
                      <a:endParaRPr kumimoji="0" lang="pt-BR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8826" marR="28826" marT="0" marB="0"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936835"/>
                  </a:ext>
                </a:extLst>
              </a:tr>
              <a:tr h="708762">
                <a:tc>
                  <a:txBody>
                    <a:bodyPr/>
                    <a:lstStyle/>
                    <a:p>
                      <a:pPr marL="0" algn="ctr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07 a 04.05</a:t>
                      </a:r>
                    </a:p>
                  </a:txBody>
                  <a:tcPr marL="28826" marR="28826" marT="0" marB="0"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Coordenadorias de Cursos </a:t>
                      </a:r>
                      <a:r>
                        <a:rPr kumimoji="0"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inserem no Siga </a:t>
                      </a:r>
                      <a:r>
                        <a:rPr kumimoji="0" lang="pt-B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 </a:t>
                      </a:r>
                      <a:r>
                        <a:rPr kumimoji="0"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aprovam  nas Congregações</a:t>
                      </a:r>
                      <a:r>
                        <a:rPr kumimoji="0" lang="pt-BR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propostas de </a:t>
                      </a:r>
                      <a:r>
                        <a:rPr kumimoji="0" lang="pt-B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elaboração </a:t>
                      </a:r>
                      <a:r>
                        <a:rPr kumimoji="0"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do          </a:t>
                      </a:r>
                      <a:r>
                        <a:rPr kumimoji="0" lang="pt-BR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Catálogo dos Cursos de Graduação para o ano de 2021, exceto alterações nas disciplinas de serviço.</a:t>
                      </a:r>
                    </a:p>
                  </a:txBody>
                  <a:tcPr marL="28826" marR="28826" marT="0" marB="0"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261374"/>
                  </a:ext>
                </a:extLst>
              </a:tr>
              <a:tr h="35438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Fevereiro de 2020</a:t>
                      </a:r>
                      <a:endParaRPr lang="pt-B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826" marR="28826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289425"/>
                  </a:ext>
                </a:extLst>
              </a:tr>
              <a:tr h="70876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28</a:t>
                      </a: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pt-B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826" marR="28826" marT="0" marB="0" anchor="ctr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Último dia para as Coordenadorias de Cursos </a:t>
                      </a:r>
                      <a:r>
                        <a:rPr lang="pt-BR" sz="16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inserirem </a:t>
                      </a:r>
                      <a:r>
                        <a:rPr lang="pt-BR" sz="1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no </a:t>
                      </a:r>
                      <a:r>
                        <a:rPr lang="pt-BR" sz="16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Siga </a:t>
                      </a:r>
                      <a:r>
                        <a:rPr lang="pt-BR" sz="1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e </a:t>
                      </a:r>
                      <a:r>
                        <a:rPr lang="pt-BR" sz="16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aprovarem </a:t>
                      </a:r>
                      <a:r>
                        <a:rPr lang="pt-BR" sz="1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nas </a:t>
                      </a:r>
                      <a:r>
                        <a:rPr lang="pt-BR" sz="16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Congregações</a:t>
                      </a:r>
                      <a:r>
                        <a:rPr lang="pt-BR" sz="1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 propostas </a:t>
                      </a:r>
                      <a:r>
                        <a:rPr lang="pt-BR" sz="16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pt-BR" sz="1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alteração  das disciplinas de serviço do Catálogo dos Cursos de Graduação para o ano de 2021.</a:t>
                      </a:r>
                      <a:endParaRPr lang="pt-B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826" marR="28826" marT="0" marB="0" anchor="ctr"/>
                </a:tc>
                <a:extLst>
                  <a:ext uri="{0D108BD9-81ED-4DB2-BD59-A6C34878D82A}">
                    <a16:rowId xmlns:a16="http://schemas.microsoft.com/office/drawing/2014/main" val="3349230927"/>
                  </a:ext>
                </a:extLst>
              </a:tr>
              <a:tr h="354382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Março de 2020</a:t>
                      </a:r>
                      <a:endParaRPr lang="pt-B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826" marR="28826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87107"/>
                  </a:ext>
                </a:extLst>
              </a:tr>
              <a:tr h="70876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  <a:cs typeface="Arial" panose="020B0604020202020204" pitchFamily="34" charset="0"/>
                        </a:rPr>
                        <a:t>02 a 31</a:t>
                      </a:r>
                      <a:endParaRPr lang="pt-BR" sz="160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826" marR="28826" marT="0" marB="0" anchor="ctr"/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Coordenadorias de Cursos que oferecem disciplinas de </a:t>
                      </a:r>
                      <a:r>
                        <a:rPr lang="pt-BR" sz="16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serviço aprovam </a:t>
                      </a:r>
                      <a:r>
                        <a:rPr lang="pt-BR" sz="1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nas </a:t>
                      </a:r>
                      <a:r>
                        <a:rPr lang="pt-BR" sz="16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Congregações </a:t>
                      </a:r>
                      <a:r>
                        <a:rPr lang="pt-BR" sz="16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as propostas </a:t>
                      </a:r>
                      <a:r>
                        <a:rPr lang="pt-BR" sz="1600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pt-BR" sz="16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elaboração recebidas</a:t>
                      </a:r>
                      <a:r>
                        <a:rPr lang="pt-BR" sz="1600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nas notificações</a:t>
                      </a:r>
                      <a:r>
                        <a:rPr lang="pt-BR" sz="160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.</a:t>
                      </a:r>
                      <a:endParaRPr lang="pt-BR" sz="16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28826" marR="28826" marT="0" marB="0" anchor="ctr"/>
                </a:tc>
                <a:extLst>
                  <a:ext uri="{0D108BD9-81ED-4DB2-BD59-A6C34878D82A}">
                    <a16:rowId xmlns:a16="http://schemas.microsoft.com/office/drawing/2014/main" val="30133925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pt-PT" dirty="0" smtClean="0"/>
              <a:t>Calendário de Graduação</a:t>
            </a:r>
            <a:endParaRPr lang="pt-PT" dirty="0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609600" y="1935480"/>
            <a:ext cx="10972800" cy="4770120"/>
          </a:xfrm>
        </p:spPr>
        <p:txBody>
          <a:bodyPr rtlCol="0"/>
          <a:lstStyle/>
          <a:p>
            <a:endParaRPr lang="pt-PT" dirty="0" smtClean="0"/>
          </a:p>
          <a:p>
            <a:endParaRPr lang="pt-PT" dirty="0" smtClean="0"/>
          </a:p>
          <a:p>
            <a:pPr rtl="0"/>
            <a:endParaRPr lang="pt-PT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047687"/>
              </p:ext>
            </p:extLst>
          </p:nvPr>
        </p:nvGraphicFramePr>
        <p:xfrm>
          <a:off x="609600" y="1879250"/>
          <a:ext cx="10972800" cy="4765166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3792281505"/>
                    </a:ext>
                  </a:extLst>
                </a:gridCol>
                <a:gridCol w="9906000">
                  <a:extLst>
                    <a:ext uri="{9D8B030D-6E8A-4147-A177-3AD203B41FA5}">
                      <a16:colId xmlns:a16="http://schemas.microsoft.com/office/drawing/2014/main" val="3871183098"/>
                    </a:ext>
                  </a:extLst>
                </a:gridCol>
              </a:tblGrid>
              <a:tr h="95423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Abril de 2020</a:t>
                      </a:r>
                      <a:endParaRPr lang="pt-B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308332"/>
                  </a:ext>
                </a:extLst>
              </a:tr>
              <a:tr h="572535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01</a:t>
                      </a: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 </a:t>
                      </a:r>
                      <a:endParaRPr lang="pt-B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Último dia para Coordenadorias de Cursos de Formação de Professores </a:t>
                      </a:r>
                      <a:r>
                        <a:rPr lang="pt-BR" sz="1600" dirty="0" smtClean="0">
                          <a:effectLst/>
                          <a:latin typeface="+mn-lt"/>
                        </a:rPr>
                        <a:t>inserirem e aprovarem </a:t>
                      </a:r>
                      <a:r>
                        <a:rPr lang="pt-BR" sz="1600" dirty="0">
                          <a:effectLst/>
                          <a:latin typeface="+mn-lt"/>
                        </a:rPr>
                        <a:t>nas </a:t>
                      </a:r>
                      <a:r>
                        <a:rPr lang="pt-BR" sz="1600" dirty="0" smtClean="0">
                          <a:effectLst/>
                          <a:latin typeface="+mn-lt"/>
                        </a:rPr>
                        <a:t>Congregações</a:t>
                      </a:r>
                      <a:r>
                        <a:rPr lang="pt-BR" sz="1600" dirty="0">
                          <a:effectLst/>
                          <a:latin typeface="+mn-lt"/>
                        </a:rPr>
                        <a:t> as propostas de alteração  para o Catálogo dos Cursos de Graduação do ano de 2021.</a:t>
                      </a:r>
                      <a:endParaRPr lang="pt-B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 anchor="ctr"/>
                </a:tc>
                <a:extLst>
                  <a:ext uri="{0D108BD9-81ED-4DB2-BD59-A6C34878D82A}">
                    <a16:rowId xmlns:a16="http://schemas.microsoft.com/office/drawing/2014/main" val="465533454"/>
                  </a:ext>
                </a:extLst>
              </a:tr>
              <a:tr h="6679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Último dia para as Coordenadorias de Cursos de Formação de Professores </a:t>
                      </a:r>
                      <a:r>
                        <a:rPr lang="pt-BR" sz="1600" dirty="0" smtClean="0">
                          <a:effectLst/>
                          <a:latin typeface="+mn-lt"/>
                        </a:rPr>
                        <a:t>encaminharem</a:t>
                      </a:r>
                      <a:r>
                        <a:rPr lang="pt-BR" sz="1600" dirty="0">
                          <a:effectLst/>
                          <a:latin typeface="+mn-lt"/>
                        </a:rPr>
                        <a:t> à </a:t>
                      </a:r>
                      <a:r>
                        <a:rPr lang="pt-BR" sz="1600" dirty="0" smtClean="0">
                          <a:effectLst/>
                          <a:latin typeface="+mn-lt"/>
                        </a:rPr>
                        <a:t>CPFP </a:t>
                      </a:r>
                      <a:r>
                        <a:rPr lang="pt-BR" sz="1600" dirty="0">
                          <a:effectLst/>
                          <a:latin typeface="+mn-lt"/>
                        </a:rPr>
                        <a:t>propostas de elaboração do Catálogo dos Cursos de Graduação para o ano de 2021.</a:t>
                      </a:r>
                      <a:endParaRPr lang="pt-B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979805"/>
                  </a:ext>
                </a:extLst>
              </a:tr>
              <a:tr h="38169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+mn-lt"/>
                        </a:rPr>
                        <a:t>02 a 13</a:t>
                      </a:r>
                      <a:endParaRPr lang="pt-BR" sz="16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+mn-lt"/>
                        </a:rPr>
                        <a:t>CPFP </a:t>
                      </a:r>
                      <a:r>
                        <a:rPr lang="pt-BR" sz="1600" dirty="0">
                          <a:effectLst/>
                          <a:latin typeface="+mn-lt"/>
                        </a:rPr>
                        <a:t>analisa as propostas de elaboração do Catálogo dos Cursos de Graduação - 2021.</a:t>
                      </a:r>
                      <a:endParaRPr lang="pt-B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09821"/>
                  </a:ext>
                </a:extLst>
              </a:tr>
              <a:tr h="381690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23</a:t>
                      </a:r>
                      <a:endParaRPr lang="pt-B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+mn-lt"/>
                        </a:rPr>
                        <a:t>CPFP </a:t>
                      </a:r>
                      <a:r>
                        <a:rPr lang="pt-BR" sz="1600" dirty="0">
                          <a:effectLst/>
                          <a:latin typeface="+mn-lt"/>
                        </a:rPr>
                        <a:t>delibera sobre as propostas de elaboração do Catálogo dos Cursos de Graduação - 2021.</a:t>
                      </a:r>
                      <a:endParaRPr lang="pt-B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320258"/>
                  </a:ext>
                </a:extLst>
              </a:tr>
              <a:tr h="95423">
                <a:tc gridSpan="2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Maio de 2020</a:t>
                      </a:r>
                      <a:endParaRPr lang="pt-B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535334"/>
                  </a:ext>
                </a:extLst>
              </a:tr>
              <a:tr h="477113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04</a:t>
                      </a: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 </a:t>
                      </a:r>
                      <a:endParaRPr lang="pt-B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Último dia para a </a:t>
                      </a:r>
                      <a:r>
                        <a:rPr lang="pt-BR" sz="1600" dirty="0" smtClean="0">
                          <a:effectLst/>
                          <a:latin typeface="+mn-lt"/>
                        </a:rPr>
                        <a:t>CPFP inserir </a:t>
                      </a:r>
                      <a:r>
                        <a:rPr lang="pt-BR" sz="1600" dirty="0">
                          <a:effectLst/>
                          <a:latin typeface="+mn-lt"/>
                        </a:rPr>
                        <a:t>no </a:t>
                      </a:r>
                      <a:r>
                        <a:rPr lang="pt-BR" sz="1600" dirty="0" smtClean="0">
                          <a:effectLst/>
                          <a:latin typeface="+mn-lt"/>
                        </a:rPr>
                        <a:t>Siga </a:t>
                      </a:r>
                      <a:r>
                        <a:rPr lang="pt-BR" sz="1600" dirty="0">
                          <a:effectLst/>
                          <a:latin typeface="+mn-lt"/>
                        </a:rPr>
                        <a:t>a Deliberação de elaboração do Catálogo </a:t>
                      </a:r>
                      <a:r>
                        <a:rPr lang="pt-BR" sz="1600" dirty="0" smtClean="0">
                          <a:effectLst/>
                          <a:latin typeface="+mn-lt"/>
                        </a:rPr>
                        <a:t>– </a:t>
                      </a:r>
                      <a:r>
                        <a:rPr lang="pt-BR" sz="1600" dirty="0">
                          <a:effectLst/>
                          <a:latin typeface="+mn-lt"/>
                        </a:rPr>
                        <a:t>2021.</a:t>
                      </a:r>
                      <a:endParaRPr lang="pt-B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228413"/>
                  </a:ext>
                </a:extLst>
              </a:tr>
              <a:tr h="6679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Último dia para as Coordenadorias de Cursos inserirem, </a:t>
                      </a:r>
                      <a:r>
                        <a:rPr lang="pt-BR" sz="1600" dirty="0" smtClean="0">
                          <a:effectLst/>
                          <a:latin typeface="+mn-lt"/>
                        </a:rPr>
                        <a:t>no Siga</a:t>
                      </a:r>
                      <a:r>
                        <a:rPr lang="pt-BR" sz="1600" dirty="0">
                          <a:effectLst/>
                          <a:latin typeface="+mn-lt"/>
                        </a:rPr>
                        <a:t>, e aprovarem, nas </a:t>
                      </a:r>
                      <a:r>
                        <a:rPr lang="pt-BR" sz="1600" dirty="0" smtClean="0">
                          <a:effectLst/>
                          <a:latin typeface="+mn-lt"/>
                        </a:rPr>
                        <a:t>Congregações, </a:t>
                      </a:r>
                      <a:r>
                        <a:rPr lang="pt-BR" sz="1600" dirty="0">
                          <a:effectLst/>
                          <a:latin typeface="+mn-lt"/>
                        </a:rPr>
                        <a:t>propostas de elaboração do Catálogo </a:t>
                      </a:r>
                      <a:r>
                        <a:rPr lang="pt-BR" sz="1600" dirty="0" smtClean="0">
                          <a:effectLst/>
                          <a:latin typeface="+mn-lt"/>
                        </a:rPr>
                        <a:t>para </a:t>
                      </a:r>
                      <a:r>
                        <a:rPr lang="pt-BR" sz="1600" dirty="0">
                          <a:effectLst/>
                          <a:latin typeface="+mn-lt"/>
                        </a:rPr>
                        <a:t>o ano de 2021, exceto alterações nas disciplinas de serviço.</a:t>
                      </a:r>
                      <a:endParaRPr lang="pt-B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191517"/>
                  </a:ext>
                </a:extLst>
              </a:tr>
              <a:tr h="477113"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06</a:t>
                      </a: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 </a:t>
                      </a:r>
                      <a:endParaRPr lang="pt-B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Último dia para as Coordenadorias de Cursos encaminharem para a DAC, no </a:t>
                      </a:r>
                      <a:r>
                        <a:rPr lang="pt-BR" sz="1600" dirty="0" smtClean="0">
                          <a:effectLst/>
                          <a:latin typeface="+mn-lt"/>
                        </a:rPr>
                        <a:t>Siga</a:t>
                      </a:r>
                      <a:r>
                        <a:rPr lang="pt-BR" sz="1600" dirty="0">
                          <a:effectLst/>
                          <a:latin typeface="+mn-lt"/>
                        </a:rPr>
                        <a:t>, as propostas de elaboração do Catálogo dos Cursos de Graduação para o ano de 2021.</a:t>
                      </a:r>
                      <a:endParaRPr lang="pt-B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833734"/>
                  </a:ext>
                </a:extLst>
              </a:tr>
              <a:tr h="57253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+mn-lt"/>
                        </a:rPr>
                        <a:t>Último dia para a </a:t>
                      </a:r>
                      <a:r>
                        <a:rPr lang="pt-BR" sz="1600" dirty="0" smtClean="0">
                          <a:effectLst/>
                          <a:latin typeface="+mn-lt"/>
                        </a:rPr>
                        <a:t>CPFP </a:t>
                      </a:r>
                      <a:r>
                        <a:rPr lang="pt-BR" sz="1600" dirty="0">
                          <a:effectLst/>
                          <a:latin typeface="+mn-lt"/>
                        </a:rPr>
                        <a:t>encaminhar, no </a:t>
                      </a:r>
                      <a:r>
                        <a:rPr lang="pt-BR" sz="1600" dirty="0" smtClean="0">
                          <a:effectLst/>
                          <a:latin typeface="+mn-lt"/>
                        </a:rPr>
                        <a:t>Siga</a:t>
                      </a:r>
                      <a:r>
                        <a:rPr lang="pt-BR" sz="1600" dirty="0">
                          <a:effectLst/>
                          <a:latin typeface="+mn-lt"/>
                        </a:rPr>
                        <a:t>, para a DAC as propostas de elaboração do Catálogo dos </a:t>
                      </a:r>
                      <a:r>
                        <a:rPr lang="pt-BR" sz="1600" dirty="0" smtClean="0">
                          <a:effectLst/>
                          <a:latin typeface="+mn-lt"/>
                        </a:rPr>
                        <a:t>          Cursos </a:t>
                      </a:r>
                      <a:r>
                        <a:rPr lang="pt-BR" sz="1600" dirty="0">
                          <a:effectLst/>
                          <a:latin typeface="+mn-lt"/>
                        </a:rPr>
                        <a:t>de Graduação – 2021.</a:t>
                      </a:r>
                      <a:endParaRPr lang="pt-B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226" marR="38226" marT="0" marB="0"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809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947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pt-PT" dirty="0" smtClean="0"/>
              <a:t>Resumo do Calendário</a:t>
            </a:r>
            <a:endParaRPr lang="pt-PT" dirty="0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609599" y="1935480"/>
            <a:ext cx="11086407" cy="4389120"/>
          </a:xfrm>
        </p:spPr>
        <p:txBody>
          <a:bodyPr rtlCol="0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t-PT" sz="2200" dirty="0" smtClean="0"/>
              <a:t>Cursos que não são de formação de professores e não utilizam disciplinas de serviço</a:t>
            </a:r>
          </a:p>
          <a:p>
            <a:pPr marL="365760" lvl="1" indent="0">
              <a:buNone/>
            </a:pPr>
            <a:r>
              <a:rPr lang="pt-PT" sz="2200" dirty="0" smtClean="0"/>
              <a:t>07/01 à 06/05 – Para inserir alterações e aprovações com assinaturas no SIGA.</a:t>
            </a:r>
          </a:p>
          <a:p>
            <a:pPr marL="457200" indent="-457200">
              <a:buFont typeface="+mj-lt"/>
              <a:buAutoNum type="arabicPeriod"/>
            </a:pPr>
            <a:r>
              <a:rPr lang="pt-PT" sz="2200" dirty="0" smtClean="0"/>
              <a:t>Cursos que utilizam disciplinas de serviço:</a:t>
            </a:r>
          </a:p>
          <a:p>
            <a:pPr marL="393192" lvl="1" indent="0">
              <a:buNone/>
            </a:pPr>
            <a:r>
              <a:rPr lang="pt-PT" sz="2200" dirty="0" smtClean="0"/>
              <a:t>07/01 à 28/02 – Para inserir alterações em disciplinas de Serviço.</a:t>
            </a:r>
          </a:p>
          <a:p>
            <a:pPr marL="393192" lvl="1" indent="0">
              <a:buNone/>
            </a:pPr>
            <a:r>
              <a:rPr lang="pt-PT" sz="2200" dirty="0" smtClean="0"/>
              <a:t>07/01 à 06/05 – Para inserir demais alterações e aprovações com assinaturas no SIGA.</a:t>
            </a:r>
          </a:p>
          <a:p>
            <a:pPr marL="457200" indent="-457200">
              <a:buFont typeface="+mj-lt"/>
              <a:buAutoNum type="arabicPeriod"/>
            </a:pPr>
            <a:r>
              <a:rPr lang="pt-PT" sz="2200" dirty="0" smtClean="0"/>
              <a:t>Cursos de formação de professores que não utilizam disciplinas de Serviço:</a:t>
            </a:r>
          </a:p>
          <a:p>
            <a:pPr marL="393192" lvl="1" indent="0">
              <a:buNone/>
            </a:pPr>
            <a:r>
              <a:rPr lang="pt-PT" sz="2200" dirty="0" smtClean="0"/>
              <a:t>07/01 à 01/04 – Para inserir </a:t>
            </a:r>
            <a:r>
              <a:rPr lang="pt-PT" sz="2200" dirty="0"/>
              <a:t>alterações e aprovações com assinaturas no SIGA</a:t>
            </a:r>
            <a:r>
              <a:rPr lang="pt-PT" sz="22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pt-PT" sz="2200" dirty="0" smtClean="0"/>
              <a:t>Cursos de formação de professores que utilizam disciplinas de Serviço:</a:t>
            </a:r>
          </a:p>
          <a:p>
            <a:pPr marL="365760" lvl="1" indent="0">
              <a:buNone/>
            </a:pPr>
            <a:r>
              <a:rPr lang="pt-PT" sz="2200" dirty="0" smtClean="0"/>
              <a:t>07/01 à 28/02 – </a:t>
            </a:r>
            <a:r>
              <a:rPr lang="pt-PT" sz="2200" dirty="0"/>
              <a:t>Para inserir alterações em disciplinas de Serviço.</a:t>
            </a:r>
          </a:p>
          <a:p>
            <a:pPr marL="365760" lvl="1" indent="0">
              <a:buNone/>
            </a:pPr>
            <a:r>
              <a:rPr lang="pt-PT" sz="2200" dirty="0" smtClean="0"/>
              <a:t>07/01 à 01/04 – Para inserir </a:t>
            </a:r>
            <a:r>
              <a:rPr lang="pt-PT" sz="2200" dirty="0"/>
              <a:t>alterações e aprovações com assinaturas no SIGA.</a:t>
            </a:r>
          </a:p>
          <a:p>
            <a:pPr marL="365760" lvl="1" indent="0">
              <a:buNone/>
            </a:pPr>
            <a:endParaRPr lang="pt-PT" sz="2000" dirty="0"/>
          </a:p>
          <a:p>
            <a:pPr marL="393192" lvl="1" indent="0">
              <a:buNone/>
            </a:pPr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622955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pt-PT" dirty="0" smtClean="0"/>
              <a:t>Importante</a:t>
            </a:r>
            <a:endParaRPr lang="pt-PT" dirty="0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endParaRPr lang="pt-PT" dirty="0" smtClean="0"/>
          </a:p>
          <a:p>
            <a:r>
              <a:rPr lang="pt-PT" dirty="0" smtClean="0"/>
              <a:t>Não </a:t>
            </a:r>
            <a:r>
              <a:rPr lang="pt-PT" dirty="0" smtClean="0"/>
              <a:t>serão aceitos “</a:t>
            </a:r>
            <a:r>
              <a:rPr lang="pt-PT" i="1" dirty="0" smtClean="0"/>
              <a:t>Ad </a:t>
            </a:r>
            <a:r>
              <a:rPr lang="pt-PT" i="1" dirty="0" err="1" smtClean="0"/>
              <a:t>referendum</a:t>
            </a:r>
            <a:r>
              <a:rPr lang="pt-PT" dirty="0" smtClean="0"/>
              <a:t>” das Congregações das Unidades, em nenhuma fase do </a:t>
            </a:r>
            <a:r>
              <a:rPr lang="pt-PT" dirty="0" smtClean="0"/>
              <a:t>processo;</a:t>
            </a:r>
            <a:endParaRPr lang="pt-PT" dirty="0" smtClean="0"/>
          </a:p>
          <a:p>
            <a:r>
              <a:rPr lang="pt-PT" dirty="0" smtClean="0"/>
              <a:t>A coleta das alterações necessárias para o próximo catálogo deve começar o quanto antes;</a:t>
            </a:r>
          </a:p>
          <a:p>
            <a:r>
              <a:rPr lang="pt-PT" dirty="0" smtClean="0"/>
              <a:t>O POP (Procedimento Operacional Padrão</a:t>
            </a:r>
            <a:r>
              <a:rPr lang="pt-PT" dirty="0" smtClean="0"/>
              <a:t>) do Catálogo Proposto </a:t>
            </a:r>
            <a:r>
              <a:rPr lang="pt-PT" dirty="0" smtClean="0"/>
              <a:t>será disponibilizado no momento da abertura do sistema;</a:t>
            </a:r>
          </a:p>
          <a:p>
            <a:r>
              <a:rPr lang="pt-PT" dirty="0" smtClean="0">
                <a:solidFill>
                  <a:srgbClr val="FF0000"/>
                </a:solidFill>
              </a:rPr>
              <a:t>Atualização dos Programas das Disciplinas no SIGA;</a:t>
            </a:r>
          </a:p>
          <a:p>
            <a:endParaRPr lang="pt-PT" dirty="0" smtClean="0"/>
          </a:p>
          <a:p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457858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pt-PT" dirty="0" smtClean="0"/>
              <a:t>Alterações nas Notificações</a:t>
            </a:r>
            <a:endParaRPr lang="pt-PT" dirty="0"/>
          </a:p>
        </p:txBody>
      </p:sp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endParaRPr lang="pt-PT" dirty="0" smtClean="0"/>
          </a:p>
          <a:p>
            <a:r>
              <a:rPr lang="pt-PT" dirty="0" smtClean="0"/>
              <a:t>Botão </a:t>
            </a:r>
            <a:r>
              <a:rPr lang="pt-PT" dirty="0" smtClean="0"/>
              <a:t>“Negar” – A CG ofertante da disciplina de serviço poderá negar a solicitação. Não é necessário Parecer da Congregação para isso. Ao ter o pedido negado, o sistema irá desfazer a ação da unidade solicitante;</a:t>
            </a:r>
          </a:p>
          <a:p>
            <a:r>
              <a:rPr lang="pt-PT" dirty="0" smtClean="0"/>
              <a:t>Botão “Aprovar” – O sistema irá requerer o </a:t>
            </a:r>
            <a:r>
              <a:rPr lang="pt-PT" dirty="0" err="1" smtClean="0"/>
              <a:t>upload</a:t>
            </a:r>
            <a:r>
              <a:rPr lang="pt-PT" dirty="0" smtClean="0"/>
              <a:t> e assinaturas digitais do Parecer da Congregação;</a:t>
            </a:r>
          </a:p>
          <a:p>
            <a:endParaRPr lang="pt-PT" dirty="0" smtClean="0"/>
          </a:p>
          <a:p>
            <a:r>
              <a:rPr lang="pt-PT" dirty="0" smtClean="0"/>
              <a:t>A ciência não sofrerá alterações. </a:t>
            </a:r>
          </a:p>
        </p:txBody>
      </p:sp>
    </p:spTree>
    <p:extLst>
      <p:ext uri="{BB962C8B-B14F-4D97-AF65-F5344CB8AC3E}">
        <p14:creationId xmlns:p14="http://schemas.microsoft.com/office/powerpoint/2010/main" val="2191617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Vetores PE e OE</a:t>
            </a: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09600" y="1935479"/>
            <a:ext cx="10972800" cy="4811309"/>
          </a:xfrm>
        </p:spPr>
        <p:txBody>
          <a:bodyPr/>
          <a:lstStyle/>
          <a:p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 smtClean="0"/>
              <a:t>partir do Catálogo de 2021, poderão ser criadas disciplinas com os vetores  Prática de Extensão (PE) e Atividade Orientada de Extensão (OE</a:t>
            </a:r>
            <a:r>
              <a:rPr lang="pt-BR" dirty="0"/>
              <a:t>)</a:t>
            </a:r>
            <a:r>
              <a:rPr lang="pt-BR" dirty="0" smtClean="0"/>
              <a:t>;</a:t>
            </a:r>
          </a:p>
          <a:p>
            <a:r>
              <a:rPr lang="pt-BR" dirty="0" smtClean="0"/>
              <a:t>Não poderão ser solicitadas Alterações de Catálogo Vigente para modificar a distribuição da carga horária de disciplinas já existentes;</a:t>
            </a:r>
          </a:p>
          <a:p>
            <a:r>
              <a:rPr lang="pt-BR" dirty="0" smtClean="0"/>
              <a:t>Apenas disciplinas com características “Regular” ou “Tópicos” poderão ter vetores  PE ou OE;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276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 de Extensão</a:t>
            </a:r>
            <a:endParaRPr lang="pt-BR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609600" y="1935479"/>
            <a:ext cx="10972800" cy="4811309"/>
          </a:xfrm>
        </p:spPr>
        <p:txBody>
          <a:bodyPr>
            <a:normAutofit fontScale="92500"/>
          </a:bodyPr>
          <a:lstStyle/>
          <a:p>
            <a:endParaRPr lang="pt-BR" dirty="0" smtClean="0"/>
          </a:p>
          <a:p>
            <a:r>
              <a:rPr lang="pt-BR" dirty="0" smtClean="0"/>
              <a:t>Como </a:t>
            </a:r>
            <a:r>
              <a:rPr lang="pt-BR" dirty="0"/>
              <a:t>membro ativo dos Fóruns dos Pró-Reitores de Extensão das Universidades Públicas Brasileiras, a Unicamp segue seu conceito e diretrizes. </a:t>
            </a:r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escopo da extensão é “um processo interdisciplinar, educativo, cultural, científico e político, por meio do qual se promove uma interação que transforma não apenas a Universidade, mas também os setores sociais com os quais ela interage” (Forproex,2012, p.16). Mas extensão também é uma prática acadêmica que deve se apresentar indissociável com o Ensino e a Pesquisa a fim de promover e garantir “valores democráticos, da equidade e do desenvolvimento da sociedade em suas dimensões humana, ética, econômica, cultural, social.” (Forproex,2012, p.17</a:t>
            </a:r>
            <a:r>
              <a:rPr lang="pt-BR" dirty="0" smtClean="0"/>
              <a:t>)</a:t>
            </a:r>
          </a:p>
          <a:p>
            <a:pPr marL="0" indent="0" algn="r">
              <a:buNone/>
            </a:pPr>
            <a:r>
              <a:rPr lang="pt-BR" dirty="0" smtClean="0"/>
              <a:t>Fonte: </a:t>
            </a:r>
            <a:r>
              <a:rPr lang="pt-BR" dirty="0"/>
              <a:t>Guia para o Prêmio ProEC de Extensão </a:t>
            </a:r>
            <a:r>
              <a:rPr lang="pt-BR" dirty="0" smtClean="0"/>
              <a:t>Universitária, 2019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8689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resentação sobre o debate de ideias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843_TF03460637" id="{234DA912-2CAF-4306-94B2-AF6F932F889A}" vid="{E29D8406-40B0-4182-8FB8-97AFA4E56AD1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de debate de ideias da empresa</Template>
  <TotalTime>1365</TotalTime>
  <Words>807</Words>
  <Application>Microsoft Office PowerPoint</Application>
  <PresentationFormat>Ecrã Panorâmico</PresentationFormat>
  <Paragraphs>92</Paragraphs>
  <Slides>10</Slides>
  <Notes>7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Palatino Linotype</vt:lpstr>
      <vt:lpstr>Times New Roman</vt:lpstr>
      <vt:lpstr>Wingdings 2</vt:lpstr>
      <vt:lpstr>Apresentação sobre o debate de ideias</vt:lpstr>
      <vt:lpstr>Processo de Catálogo Proposto Digital de Graduação</vt:lpstr>
      <vt:lpstr>Fluxo de Catálogo</vt:lpstr>
      <vt:lpstr>Calendário de Graduação</vt:lpstr>
      <vt:lpstr>Calendário de Graduação</vt:lpstr>
      <vt:lpstr>Resumo do Calendário</vt:lpstr>
      <vt:lpstr>Importante</vt:lpstr>
      <vt:lpstr>Alterações nas Notificações</vt:lpstr>
      <vt:lpstr>Vetores PE e OE</vt:lpstr>
      <vt:lpstr>Conceito de Extensão</vt:lpstr>
      <vt:lpstr>Contato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Processo de Catálogo Proposto Digital de Graduação</dc:title>
  <dc:creator>Priscila Maia dos Santos Falcão</dc:creator>
  <cp:lastModifiedBy>Priscila Maia dos Santos Falcão</cp:lastModifiedBy>
  <cp:revision>69</cp:revision>
  <dcterms:created xsi:type="dcterms:W3CDTF">2019-01-21T14:32:52Z</dcterms:created>
  <dcterms:modified xsi:type="dcterms:W3CDTF">2019-10-23T16:11:12Z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